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y="5143500" cx="9144000"/>
  <p:notesSz cx="6858000" cy="9144000"/>
  <p:embeddedFontLst>
    <p:embeddedFont>
      <p:font typeface="Old Standard TT"/>
      <p:regular r:id="rId22"/>
      <p:bold r:id="rId23"/>
      <p: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font" Target="fonts/OldStandardTT-regular.fntdata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24" Type="http://schemas.openxmlformats.org/officeDocument/2006/relationships/font" Target="fonts/OldStandardTT-italic.fntdata"/><Relationship Id="rId12" Type="http://schemas.openxmlformats.org/officeDocument/2006/relationships/slide" Target="slides/slide7.xml"/><Relationship Id="rId23" Type="http://schemas.openxmlformats.org/officeDocument/2006/relationships/font" Target="fonts/OldStandardTT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c6f90357f_0_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c6f90357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11247a38414_0_29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11247a38414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11247a38414_0_37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11247a38414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11247a38414_0_45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11247a38414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11247a38414_0_53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11247a38414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11247a38414_0_61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11247a38414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11247a38414_0_69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11247a38414_0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gc6f90357f_0_41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7" name="Google Shape;207;gc6f90357f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c6f90357f_0_5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c6f90357f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c6f90357f_0_9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c6f90357f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11247a3841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11247a3841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111bb19e5ca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111bb19e5ca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c6f90357f_0_19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c6f90357f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11247a38414_0_5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11247a38414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11247a38414_0_13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11247a38414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11247a38414_0_21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11247a38414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100"/>
            <a:ext cx="9144000" cy="1711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1" name="Google Shape;11;p2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" name="Google Shape;12;p2"/>
          <p:cNvSpPr txBox="1"/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039650"/>
            <a:ext cx="8520600" cy="210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Google Shape;16;p3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cap="flat" cmpd="sng" w="2857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7" name="Google Shape;17;p3"/>
          <p:cNvSpPr txBox="1"/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6864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aperback">
    <p:bg>
      <p:bgPr>
        <a:solidFill>
          <a:schemeClr val="accen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ld Standard TT"/>
              <a:buChar char="●"/>
              <a:defRPr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4.png"/><Relationship Id="rId4" Type="http://schemas.openxmlformats.org/officeDocument/2006/relationships/image" Target="../media/image15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://www.youtube.com/watch?v=P8qlK_7yzqo" TargetMode="External"/><Relationship Id="rId4" Type="http://schemas.openxmlformats.org/officeDocument/2006/relationships/image" Target="../media/image12.jpg"/><Relationship Id="rId5" Type="http://schemas.openxmlformats.org/officeDocument/2006/relationships/hyperlink" Target="https://forms.gle/Ci8GzmQ91w2ysBnH6" TargetMode="External"/><Relationship Id="rId6" Type="http://schemas.openxmlformats.org/officeDocument/2006/relationships/hyperlink" Target="https://forms.gle/7h366Suyjy8hVoeQ6" TargetMode="External"/><Relationship Id="rId7" Type="http://schemas.openxmlformats.org/officeDocument/2006/relationships/hyperlink" Target="https://forms.gle/YmiGDCwmvZ6ibNpK8" TargetMode="External"/><Relationship Id="rId8" Type="http://schemas.openxmlformats.org/officeDocument/2006/relationships/hyperlink" Target="https://forms.gle/KsaoE2xabTVKaAvz9" TargetMode="Externa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://www.youtube.com/watch?v=ZQr84zbBLAo" TargetMode="External"/><Relationship Id="rId4" Type="http://schemas.openxmlformats.org/officeDocument/2006/relationships/image" Target="../media/image2.jpg"/><Relationship Id="rId5" Type="http://schemas.openxmlformats.org/officeDocument/2006/relationships/hyperlink" Target="https://forms.gle/Ci8GzmQ91w2ysBnH6" TargetMode="External"/><Relationship Id="rId6" Type="http://schemas.openxmlformats.org/officeDocument/2006/relationships/hyperlink" Target="https://forms.gle/7h366Suyjy8hVoeQ6" TargetMode="External"/><Relationship Id="rId7" Type="http://schemas.openxmlformats.org/officeDocument/2006/relationships/hyperlink" Target="https://forms.gle/YmiGDCwmvZ6ibNpK8" TargetMode="External"/><Relationship Id="rId8" Type="http://schemas.openxmlformats.org/officeDocument/2006/relationships/hyperlink" Target="https://forms.gle/KsaoE2xabTVKaAvz9" TargetMode="Externa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://www.youtube.com/watch?v=iOVT4MQEhMU" TargetMode="External"/><Relationship Id="rId4" Type="http://schemas.openxmlformats.org/officeDocument/2006/relationships/image" Target="../media/image11.jpg"/><Relationship Id="rId5" Type="http://schemas.openxmlformats.org/officeDocument/2006/relationships/hyperlink" Target="https://forms.gle/Ci8GzmQ91w2ysBnH6" TargetMode="External"/><Relationship Id="rId6" Type="http://schemas.openxmlformats.org/officeDocument/2006/relationships/hyperlink" Target="https://forms.gle/7h366Suyjy8hVoeQ6" TargetMode="External"/><Relationship Id="rId7" Type="http://schemas.openxmlformats.org/officeDocument/2006/relationships/hyperlink" Target="https://forms.gle/YmiGDCwmvZ6ibNpK8" TargetMode="External"/><Relationship Id="rId8" Type="http://schemas.openxmlformats.org/officeDocument/2006/relationships/hyperlink" Target="https://forms.gle/KsaoE2xabTVKaAvz9" TargetMode="Externa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://www.youtube.com/watch?v=E3XXeWYWc34" TargetMode="External"/><Relationship Id="rId4" Type="http://schemas.openxmlformats.org/officeDocument/2006/relationships/image" Target="../media/image8.jpg"/><Relationship Id="rId5" Type="http://schemas.openxmlformats.org/officeDocument/2006/relationships/hyperlink" Target="https://forms.gle/Ci8GzmQ91w2ysBnH6" TargetMode="External"/><Relationship Id="rId6" Type="http://schemas.openxmlformats.org/officeDocument/2006/relationships/hyperlink" Target="https://forms.gle/7h366Suyjy8hVoeQ6" TargetMode="External"/><Relationship Id="rId7" Type="http://schemas.openxmlformats.org/officeDocument/2006/relationships/hyperlink" Target="https://forms.gle/YmiGDCwmvZ6ibNpK8" TargetMode="External"/><Relationship Id="rId8" Type="http://schemas.openxmlformats.org/officeDocument/2006/relationships/hyperlink" Target="https://forms.gle/KsaoE2xabTVKaAvz9" TargetMode="Externa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://www.youtube.com/watch?v=fbEtPZXbqt8" TargetMode="External"/><Relationship Id="rId4" Type="http://schemas.openxmlformats.org/officeDocument/2006/relationships/image" Target="../media/image7.jpg"/><Relationship Id="rId5" Type="http://schemas.openxmlformats.org/officeDocument/2006/relationships/hyperlink" Target="https://forms.gle/Ci8GzmQ91w2ysBnH6" TargetMode="External"/><Relationship Id="rId6" Type="http://schemas.openxmlformats.org/officeDocument/2006/relationships/hyperlink" Target="https://forms.gle/7h366Suyjy8hVoeQ6" TargetMode="External"/><Relationship Id="rId7" Type="http://schemas.openxmlformats.org/officeDocument/2006/relationships/hyperlink" Target="https://forms.gle/YmiGDCwmvZ6ibNpK8" TargetMode="External"/><Relationship Id="rId8" Type="http://schemas.openxmlformats.org/officeDocument/2006/relationships/hyperlink" Target="https://forms.gle/KsaoE2xabTVKaAvz9" TargetMode="Externa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://www.youtube.com/watch?v=7v5gSdtcj4s" TargetMode="External"/><Relationship Id="rId4" Type="http://schemas.openxmlformats.org/officeDocument/2006/relationships/image" Target="../media/image4.jpg"/><Relationship Id="rId5" Type="http://schemas.openxmlformats.org/officeDocument/2006/relationships/hyperlink" Target="https://forms.gle/BMiqXPKH2T9rYygx9" TargetMode="External"/><Relationship Id="rId6" Type="http://schemas.openxmlformats.org/officeDocument/2006/relationships/hyperlink" Target="https://forms.gle/ZGkNxiicJPvxB1yw9" TargetMode="External"/><Relationship Id="rId7" Type="http://schemas.openxmlformats.org/officeDocument/2006/relationships/hyperlink" Target="https://forms.gle/yPWQmyLGkfHxpn5x5" TargetMode="External"/><Relationship Id="rId8" Type="http://schemas.openxmlformats.org/officeDocument/2006/relationships/hyperlink" Target="https://forms.gle/2Fu7wXZQEhcPDVSB7" TargetMode="Externa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3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forms.gle/LEsqqwUkBihgWGSv7" TargetMode="External"/><Relationship Id="rId4" Type="http://schemas.openxmlformats.org/officeDocument/2006/relationships/hyperlink" Target="https://forms.gle/fxXrMzzPWRSJD5Rz7" TargetMode="External"/><Relationship Id="rId5" Type="http://schemas.openxmlformats.org/officeDocument/2006/relationships/hyperlink" Target="https://forms.gle/KwJ1qTxY94hLSSAP7" TargetMode="External"/><Relationship Id="rId6" Type="http://schemas.openxmlformats.org/officeDocument/2006/relationships/hyperlink" Target="https://forms.gle/1e9KZT2pX3j6VtAy9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www.youtube.com/watch?v=5z1ew_kpaEw" TargetMode="External"/><Relationship Id="rId4" Type="http://schemas.openxmlformats.org/officeDocument/2006/relationships/image" Target="../media/image1.jpg"/><Relationship Id="rId5" Type="http://schemas.openxmlformats.org/officeDocument/2006/relationships/hyperlink" Target="http://www.youtube.com/watch?v=bjahHw6hlNE" TargetMode="External"/><Relationship Id="rId6" Type="http://schemas.openxmlformats.org/officeDocument/2006/relationships/image" Target="../media/image3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forms.gle/Ci8GzmQ91w2ysBnH6" TargetMode="External"/><Relationship Id="rId4" Type="http://schemas.openxmlformats.org/officeDocument/2006/relationships/hyperlink" Target="http://www.youtube.com/watch?v=-BGYxwD-_ZY" TargetMode="External"/><Relationship Id="rId5" Type="http://schemas.openxmlformats.org/officeDocument/2006/relationships/image" Target="../media/image5.jpg"/><Relationship Id="rId6" Type="http://schemas.openxmlformats.org/officeDocument/2006/relationships/hyperlink" Target="https://forms.gle/7h366Suyjy8hVoeQ6" TargetMode="External"/><Relationship Id="rId7" Type="http://schemas.openxmlformats.org/officeDocument/2006/relationships/hyperlink" Target="https://forms.gle/YmiGDCwmvZ6ibNpK8" TargetMode="External"/><Relationship Id="rId8" Type="http://schemas.openxmlformats.org/officeDocument/2006/relationships/hyperlink" Target="https://forms.gle/KsaoE2xabTVKaAvz9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www.youtube.com/watch?v=iY3wd956Lq4" TargetMode="External"/><Relationship Id="rId4" Type="http://schemas.openxmlformats.org/officeDocument/2006/relationships/image" Target="../media/image6.jpg"/><Relationship Id="rId5" Type="http://schemas.openxmlformats.org/officeDocument/2006/relationships/hyperlink" Target="https://forms.gle/Ci8GzmQ91w2ysBnH6" TargetMode="External"/><Relationship Id="rId6" Type="http://schemas.openxmlformats.org/officeDocument/2006/relationships/hyperlink" Target="https://forms.gle/7h366Suyjy8hVoeQ6" TargetMode="External"/><Relationship Id="rId7" Type="http://schemas.openxmlformats.org/officeDocument/2006/relationships/hyperlink" Target="https://forms.gle/YmiGDCwmvZ6ibNpK8" TargetMode="External"/><Relationship Id="rId8" Type="http://schemas.openxmlformats.org/officeDocument/2006/relationships/hyperlink" Target="https://forms.gle/KsaoE2xabTVKaAvz9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www.youtube.com/watch?v=cweGMMc9PDc" TargetMode="External"/><Relationship Id="rId4" Type="http://schemas.openxmlformats.org/officeDocument/2006/relationships/image" Target="../media/image9.jpg"/><Relationship Id="rId5" Type="http://schemas.openxmlformats.org/officeDocument/2006/relationships/hyperlink" Target="https://forms.gle/Ci8GzmQ91w2ysBnH6" TargetMode="External"/><Relationship Id="rId6" Type="http://schemas.openxmlformats.org/officeDocument/2006/relationships/hyperlink" Target="https://forms.gle/7h366Suyjy8hVoeQ6" TargetMode="External"/><Relationship Id="rId7" Type="http://schemas.openxmlformats.org/officeDocument/2006/relationships/hyperlink" Target="https://forms.gle/YmiGDCwmvZ6ibNpK8" TargetMode="External"/><Relationship Id="rId8" Type="http://schemas.openxmlformats.org/officeDocument/2006/relationships/hyperlink" Target="https://forms.gle/KsaoE2xabTVKaAvz9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Relationship Id="rId3" Type="http://schemas.openxmlformats.org/officeDocument/2006/relationships/hyperlink" Target="http://www.youtube.com/watch?v=acUunudWNMQ" TargetMode="External"/><Relationship Id="rId4" Type="http://schemas.openxmlformats.org/officeDocument/2006/relationships/image" Target="../media/image10.jpg"/><Relationship Id="rId5" Type="http://schemas.openxmlformats.org/officeDocument/2006/relationships/hyperlink" Target="https://forms.gle/Ci8GzmQ91w2ysBnH6" TargetMode="External"/><Relationship Id="rId6" Type="http://schemas.openxmlformats.org/officeDocument/2006/relationships/hyperlink" Target="https://forms.gle/7h366Suyjy8hVoeQ6" TargetMode="External"/><Relationship Id="rId7" Type="http://schemas.openxmlformats.org/officeDocument/2006/relationships/hyperlink" Target="https://forms.gle/YmiGDCwmvZ6ibNpK8" TargetMode="External"/><Relationship Id="rId8" Type="http://schemas.openxmlformats.org/officeDocument/2006/relationships/hyperlink" Target="https://forms.gle/KsaoE2xabTVKaAvz9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10 Day- Sleep Challenge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Youth</a:t>
            </a:r>
            <a:endParaRPr/>
          </a:p>
        </p:txBody>
      </p:sp>
      <p:pic>
        <p:nvPicPr>
          <p:cNvPr id="61" name="Google Shape;61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44950" y="-720800"/>
            <a:ext cx="6881702" cy="3870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0"/>
            <a:ext cx="2062848" cy="15882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2"/>
          <p:cNvSpPr txBox="1"/>
          <p:nvPr>
            <p:ph type="title"/>
          </p:nvPr>
        </p:nvSpPr>
        <p:spPr>
          <a:xfrm>
            <a:off x="311700" y="445025"/>
            <a:ext cx="4071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900"/>
              <a:t>Day 5</a:t>
            </a:r>
            <a:endParaRPr b="1" sz="3900"/>
          </a:p>
        </p:txBody>
      </p:sp>
      <p:sp>
        <p:nvSpPr>
          <p:cNvPr id="144" name="Google Shape;144;p22"/>
          <p:cNvSpPr txBox="1"/>
          <p:nvPr>
            <p:ph idx="1" type="body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100"/>
              <a:t>Question of the Day</a:t>
            </a:r>
            <a:endParaRPr sz="2100"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  <a:p>
            <a:pPr indent="0" lvl="0" marL="45720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100">
                <a:highlight>
                  <a:schemeClr val="accent1"/>
                </a:highlight>
              </a:rPr>
              <a:t>Who makes the best alarm clock</a:t>
            </a:r>
            <a:r>
              <a:rPr lang="en" sz="2100">
                <a:highlight>
                  <a:schemeClr val="accent1"/>
                </a:highlight>
              </a:rPr>
              <a:t>?  Hint: You can’t buy it in a store.</a:t>
            </a:r>
            <a:endParaRPr sz="1600"/>
          </a:p>
        </p:txBody>
      </p:sp>
      <p:pic>
        <p:nvPicPr>
          <p:cNvPr descr="Dr. Kathleen Mackenzie, from New Bedford Public Schools, outlines the importance for students to get the proper amount of sleep for maximum success in the classroom." id="145" name="Google Shape;145;p22" title="Sleep On It: Sleep Tip 5 - Alarm Clock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14392" y="0"/>
            <a:ext cx="4529610" cy="3397200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p22"/>
          <p:cNvSpPr txBox="1"/>
          <p:nvPr/>
        </p:nvSpPr>
        <p:spPr>
          <a:xfrm>
            <a:off x="5563625" y="3308500"/>
            <a:ext cx="28329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chemeClr val="hlink"/>
                </a:solidFill>
                <a:hlinkClick r:id="rId5"/>
              </a:rPr>
              <a:t>Daily sleep log- English</a:t>
            </a:r>
            <a:endParaRPr sz="2000"/>
          </a:p>
        </p:txBody>
      </p:sp>
      <p:sp>
        <p:nvSpPr>
          <p:cNvPr id="147" name="Google Shape;147;p22"/>
          <p:cNvSpPr txBox="1"/>
          <p:nvPr/>
        </p:nvSpPr>
        <p:spPr>
          <a:xfrm>
            <a:off x="6380675" y="3708700"/>
            <a:ext cx="11988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chemeClr val="hlink"/>
                </a:solidFill>
                <a:latin typeface="Old Standard TT"/>
                <a:ea typeface="Old Standard TT"/>
                <a:cs typeface="Old Standard TT"/>
                <a:sym typeface="Old Standard TT"/>
                <a:hlinkClick r:id="rId6"/>
              </a:rPr>
              <a:t>Espanol</a:t>
            </a:r>
            <a:endParaRPr sz="2000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48" name="Google Shape;148;p22"/>
          <p:cNvSpPr txBox="1"/>
          <p:nvPr/>
        </p:nvSpPr>
        <p:spPr>
          <a:xfrm>
            <a:off x="6245225" y="4201300"/>
            <a:ext cx="14697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chemeClr val="hlink"/>
                </a:solidFill>
                <a:latin typeface="Old Standard TT"/>
                <a:ea typeface="Old Standard TT"/>
                <a:cs typeface="Old Standard TT"/>
                <a:sym typeface="Old Standard TT"/>
                <a:hlinkClick r:id="rId7"/>
              </a:rPr>
              <a:t>Portuguese</a:t>
            </a:r>
            <a:endParaRPr sz="2000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49" name="Google Shape;149;p22"/>
          <p:cNvSpPr txBox="1"/>
          <p:nvPr/>
        </p:nvSpPr>
        <p:spPr>
          <a:xfrm>
            <a:off x="6483725" y="4650900"/>
            <a:ext cx="9927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chemeClr val="hlink"/>
                </a:solidFill>
                <a:latin typeface="Old Standard TT"/>
                <a:ea typeface="Old Standard TT"/>
                <a:cs typeface="Old Standard TT"/>
                <a:sym typeface="Old Standard TT"/>
                <a:hlinkClick r:id="rId8"/>
              </a:rPr>
              <a:t>K'iche</a:t>
            </a:r>
            <a:endParaRPr sz="2000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3"/>
          <p:cNvSpPr txBox="1"/>
          <p:nvPr>
            <p:ph type="title"/>
          </p:nvPr>
        </p:nvSpPr>
        <p:spPr>
          <a:xfrm>
            <a:off x="311700" y="445025"/>
            <a:ext cx="4071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900"/>
              <a:t>Day 6</a:t>
            </a:r>
            <a:endParaRPr b="1" sz="3900"/>
          </a:p>
        </p:txBody>
      </p:sp>
      <p:sp>
        <p:nvSpPr>
          <p:cNvPr id="155" name="Google Shape;155;p23"/>
          <p:cNvSpPr txBox="1"/>
          <p:nvPr>
            <p:ph idx="1" type="body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100"/>
              <a:t>Question of the Day</a:t>
            </a:r>
            <a:endParaRPr sz="2100"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100">
                <a:highlight>
                  <a:schemeClr val="accent1"/>
                </a:highlight>
              </a:rPr>
              <a:t>What do coffee, soda, energy drinks, and dark chocolate have in common?</a:t>
            </a:r>
            <a:endParaRPr sz="2100">
              <a:highlight>
                <a:schemeClr val="accent1"/>
              </a:highlight>
            </a:endParaRPr>
          </a:p>
          <a:p>
            <a:pPr indent="0" lvl="0" marL="45720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2100">
              <a:highlight>
                <a:schemeClr val="accent1"/>
              </a:highlight>
            </a:endParaRPr>
          </a:p>
        </p:txBody>
      </p:sp>
      <p:pic>
        <p:nvPicPr>
          <p:cNvPr descr="Dr. Kathleen Mackenzie, from New Bedford Public Schools, outlines the importance for students to get the proper amount of sleep for maximum success in the classroom." id="156" name="Google Shape;156;p23" title="Sleep On It: Sleep Tip 6 - Caffeine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14408" y="0"/>
            <a:ext cx="4529591" cy="3397200"/>
          </a:xfrm>
          <a:prstGeom prst="rect">
            <a:avLst/>
          </a:prstGeom>
          <a:noFill/>
          <a:ln>
            <a:noFill/>
          </a:ln>
        </p:spPr>
      </p:pic>
      <p:sp>
        <p:nvSpPr>
          <p:cNvPr id="157" name="Google Shape;157;p23"/>
          <p:cNvSpPr txBox="1"/>
          <p:nvPr/>
        </p:nvSpPr>
        <p:spPr>
          <a:xfrm>
            <a:off x="5462750" y="3397200"/>
            <a:ext cx="28329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chemeClr val="hlink"/>
                </a:solidFill>
                <a:hlinkClick r:id="rId5"/>
              </a:rPr>
              <a:t>Daily sleep log- English</a:t>
            </a:r>
            <a:endParaRPr sz="2000"/>
          </a:p>
        </p:txBody>
      </p:sp>
      <p:sp>
        <p:nvSpPr>
          <p:cNvPr id="158" name="Google Shape;158;p23"/>
          <p:cNvSpPr txBox="1"/>
          <p:nvPr/>
        </p:nvSpPr>
        <p:spPr>
          <a:xfrm>
            <a:off x="6279800" y="3797400"/>
            <a:ext cx="11988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chemeClr val="hlink"/>
                </a:solidFill>
                <a:latin typeface="Old Standard TT"/>
                <a:ea typeface="Old Standard TT"/>
                <a:cs typeface="Old Standard TT"/>
                <a:sym typeface="Old Standard TT"/>
                <a:hlinkClick r:id="rId6"/>
              </a:rPr>
              <a:t>Espanol</a:t>
            </a:r>
            <a:endParaRPr sz="2000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59" name="Google Shape;159;p23"/>
          <p:cNvSpPr txBox="1"/>
          <p:nvPr/>
        </p:nvSpPr>
        <p:spPr>
          <a:xfrm>
            <a:off x="6144350" y="4290000"/>
            <a:ext cx="14697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chemeClr val="hlink"/>
                </a:solidFill>
                <a:latin typeface="Old Standard TT"/>
                <a:ea typeface="Old Standard TT"/>
                <a:cs typeface="Old Standard TT"/>
                <a:sym typeface="Old Standard TT"/>
                <a:hlinkClick r:id="rId7"/>
              </a:rPr>
              <a:t>Portuguese</a:t>
            </a:r>
            <a:endParaRPr sz="2000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60" name="Google Shape;160;p23"/>
          <p:cNvSpPr txBox="1"/>
          <p:nvPr/>
        </p:nvSpPr>
        <p:spPr>
          <a:xfrm>
            <a:off x="6382850" y="4739600"/>
            <a:ext cx="9927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chemeClr val="hlink"/>
                </a:solidFill>
                <a:latin typeface="Old Standard TT"/>
                <a:ea typeface="Old Standard TT"/>
                <a:cs typeface="Old Standard TT"/>
                <a:sym typeface="Old Standard TT"/>
                <a:hlinkClick r:id="rId8"/>
              </a:rPr>
              <a:t>K'iche</a:t>
            </a:r>
            <a:endParaRPr sz="2000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4"/>
          <p:cNvSpPr txBox="1"/>
          <p:nvPr>
            <p:ph type="title"/>
          </p:nvPr>
        </p:nvSpPr>
        <p:spPr>
          <a:xfrm>
            <a:off x="311700" y="445025"/>
            <a:ext cx="4071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900"/>
              <a:t>Day 7</a:t>
            </a:r>
            <a:endParaRPr b="1" sz="3900"/>
          </a:p>
        </p:txBody>
      </p:sp>
      <p:sp>
        <p:nvSpPr>
          <p:cNvPr id="166" name="Google Shape;166;p24"/>
          <p:cNvSpPr txBox="1"/>
          <p:nvPr>
            <p:ph idx="1" type="body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100"/>
              <a:t>Question of the Day</a:t>
            </a:r>
            <a:endParaRPr sz="2100"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100">
                <a:highlight>
                  <a:schemeClr val="accent1"/>
                </a:highlight>
              </a:rPr>
              <a:t>What is an activity that lots of people enjoy, but that also causes a lot of stress?</a:t>
            </a:r>
            <a:endParaRPr sz="2100">
              <a:highlight>
                <a:schemeClr val="accent1"/>
              </a:highlight>
            </a:endParaRPr>
          </a:p>
          <a:p>
            <a:pPr indent="0" lvl="0" marL="45720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2100">
              <a:highlight>
                <a:schemeClr val="accent1"/>
              </a:highlight>
            </a:endParaRPr>
          </a:p>
        </p:txBody>
      </p:sp>
      <p:pic>
        <p:nvPicPr>
          <p:cNvPr descr="Dr. Kathleen Mackenzie, from New Bedford Public Schools, outlines the importance for students to get the proper amount of sleep for maximum success in the classroom." id="167" name="Google Shape;167;p24" title="Sleep On It: Sleep Tip 7 - Social Media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14408" y="0"/>
            <a:ext cx="4529591" cy="3397200"/>
          </a:xfrm>
          <a:prstGeom prst="rect">
            <a:avLst/>
          </a:prstGeom>
          <a:noFill/>
          <a:ln>
            <a:noFill/>
          </a:ln>
        </p:spPr>
      </p:pic>
      <p:sp>
        <p:nvSpPr>
          <p:cNvPr id="168" name="Google Shape;168;p24"/>
          <p:cNvSpPr txBox="1"/>
          <p:nvPr/>
        </p:nvSpPr>
        <p:spPr>
          <a:xfrm>
            <a:off x="5462750" y="3397200"/>
            <a:ext cx="28329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chemeClr val="hlink"/>
                </a:solidFill>
                <a:hlinkClick r:id="rId5"/>
              </a:rPr>
              <a:t>Daily sleep log- English</a:t>
            </a:r>
            <a:endParaRPr sz="2000"/>
          </a:p>
        </p:txBody>
      </p:sp>
      <p:sp>
        <p:nvSpPr>
          <p:cNvPr id="169" name="Google Shape;169;p24"/>
          <p:cNvSpPr txBox="1"/>
          <p:nvPr/>
        </p:nvSpPr>
        <p:spPr>
          <a:xfrm>
            <a:off x="6279800" y="3797400"/>
            <a:ext cx="11988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chemeClr val="hlink"/>
                </a:solidFill>
                <a:latin typeface="Old Standard TT"/>
                <a:ea typeface="Old Standard TT"/>
                <a:cs typeface="Old Standard TT"/>
                <a:sym typeface="Old Standard TT"/>
                <a:hlinkClick r:id="rId6"/>
              </a:rPr>
              <a:t>Espanol</a:t>
            </a:r>
            <a:endParaRPr sz="2000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70" name="Google Shape;170;p24"/>
          <p:cNvSpPr txBox="1"/>
          <p:nvPr/>
        </p:nvSpPr>
        <p:spPr>
          <a:xfrm>
            <a:off x="6144350" y="4290000"/>
            <a:ext cx="14697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chemeClr val="hlink"/>
                </a:solidFill>
                <a:latin typeface="Old Standard TT"/>
                <a:ea typeface="Old Standard TT"/>
                <a:cs typeface="Old Standard TT"/>
                <a:sym typeface="Old Standard TT"/>
                <a:hlinkClick r:id="rId7"/>
              </a:rPr>
              <a:t>Portuguese</a:t>
            </a:r>
            <a:endParaRPr sz="2000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71" name="Google Shape;171;p24"/>
          <p:cNvSpPr txBox="1"/>
          <p:nvPr/>
        </p:nvSpPr>
        <p:spPr>
          <a:xfrm>
            <a:off x="6382850" y="4739600"/>
            <a:ext cx="9927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chemeClr val="hlink"/>
                </a:solidFill>
                <a:latin typeface="Old Standard TT"/>
                <a:ea typeface="Old Standard TT"/>
                <a:cs typeface="Old Standard TT"/>
                <a:sym typeface="Old Standard TT"/>
                <a:hlinkClick r:id="rId8"/>
              </a:rPr>
              <a:t>K'iche</a:t>
            </a:r>
            <a:endParaRPr sz="2000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5"/>
          <p:cNvSpPr txBox="1"/>
          <p:nvPr>
            <p:ph type="title"/>
          </p:nvPr>
        </p:nvSpPr>
        <p:spPr>
          <a:xfrm>
            <a:off x="311700" y="445025"/>
            <a:ext cx="4071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900"/>
              <a:t>Day 8</a:t>
            </a:r>
            <a:endParaRPr b="1" sz="3900"/>
          </a:p>
        </p:txBody>
      </p:sp>
      <p:sp>
        <p:nvSpPr>
          <p:cNvPr id="177" name="Google Shape;177;p25"/>
          <p:cNvSpPr txBox="1"/>
          <p:nvPr>
            <p:ph idx="1" type="body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100"/>
              <a:t>Question of the Day</a:t>
            </a:r>
            <a:endParaRPr sz="2100"/>
          </a:p>
          <a:p>
            <a:pPr indent="0" lvl="0" marL="45720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100">
                <a:highlight>
                  <a:schemeClr val="accent1"/>
                </a:highlight>
              </a:rPr>
              <a:t>What is an important activity most people do every day but that can make you have a terrible night’s sleep if you do it at the wrong time?</a:t>
            </a:r>
            <a:endParaRPr sz="2100">
              <a:highlight>
                <a:schemeClr val="accent1"/>
              </a:highlight>
            </a:endParaRPr>
          </a:p>
          <a:p>
            <a:pPr indent="0" lvl="0" marL="45720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2100">
              <a:highlight>
                <a:schemeClr val="accent1"/>
              </a:highlight>
            </a:endParaRPr>
          </a:p>
        </p:txBody>
      </p:sp>
      <p:pic>
        <p:nvPicPr>
          <p:cNvPr descr="Dr. Kathleen Mackenzie, from New Bedford Public Schools, outlines the importance for students to get the proper amount of sleep for maximum success in the classroom." id="178" name="Google Shape;178;p25" title="Sleep On It: Sleep Tip 8 - Eating at Night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14392" y="0"/>
            <a:ext cx="4529609" cy="3397200"/>
          </a:xfrm>
          <a:prstGeom prst="rect">
            <a:avLst/>
          </a:prstGeom>
          <a:noFill/>
          <a:ln>
            <a:noFill/>
          </a:ln>
        </p:spPr>
      </p:pic>
      <p:sp>
        <p:nvSpPr>
          <p:cNvPr id="179" name="Google Shape;179;p25"/>
          <p:cNvSpPr txBox="1"/>
          <p:nvPr/>
        </p:nvSpPr>
        <p:spPr>
          <a:xfrm>
            <a:off x="5462750" y="3308500"/>
            <a:ext cx="28329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chemeClr val="hlink"/>
                </a:solidFill>
                <a:hlinkClick r:id="rId5"/>
              </a:rPr>
              <a:t>Daily sleep log- English</a:t>
            </a:r>
            <a:endParaRPr sz="2000"/>
          </a:p>
        </p:txBody>
      </p:sp>
      <p:sp>
        <p:nvSpPr>
          <p:cNvPr id="180" name="Google Shape;180;p25"/>
          <p:cNvSpPr txBox="1"/>
          <p:nvPr/>
        </p:nvSpPr>
        <p:spPr>
          <a:xfrm>
            <a:off x="6279800" y="3708700"/>
            <a:ext cx="11988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chemeClr val="hlink"/>
                </a:solidFill>
                <a:latin typeface="Old Standard TT"/>
                <a:ea typeface="Old Standard TT"/>
                <a:cs typeface="Old Standard TT"/>
                <a:sym typeface="Old Standard TT"/>
                <a:hlinkClick r:id="rId6"/>
              </a:rPr>
              <a:t>Espanol</a:t>
            </a:r>
            <a:endParaRPr sz="2000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81" name="Google Shape;181;p25"/>
          <p:cNvSpPr txBox="1"/>
          <p:nvPr/>
        </p:nvSpPr>
        <p:spPr>
          <a:xfrm>
            <a:off x="6144350" y="4201300"/>
            <a:ext cx="14697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chemeClr val="hlink"/>
                </a:solidFill>
                <a:latin typeface="Old Standard TT"/>
                <a:ea typeface="Old Standard TT"/>
                <a:cs typeface="Old Standard TT"/>
                <a:sym typeface="Old Standard TT"/>
                <a:hlinkClick r:id="rId7"/>
              </a:rPr>
              <a:t>Portuguese</a:t>
            </a:r>
            <a:endParaRPr sz="2000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82" name="Google Shape;182;p25"/>
          <p:cNvSpPr txBox="1"/>
          <p:nvPr/>
        </p:nvSpPr>
        <p:spPr>
          <a:xfrm>
            <a:off x="6382850" y="4650900"/>
            <a:ext cx="9927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chemeClr val="hlink"/>
                </a:solidFill>
                <a:latin typeface="Old Standard TT"/>
                <a:ea typeface="Old Standard TT"/>
                <a:cs typeface="Old Standard TT"/>
                <a:sym typeface="Old Standard TT"/>
                <a:hlinkClick r:id="rId8"/>
              </a:rPr>
              <a:t>K'iche</a:t>
            </a:r>
            <a:endParaRPr sz="2000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6"/>
          <p:cNvSpPr txBox="1"/>
          <p:nvPr>
            <p:ph type="title"/>
          </p:nvPr>
        </p:nvSpPr>
        <p:spPr>
          <a:xfrm>
            <a:off x="311700" y="445025"/>
            <a:ext cx="4071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900"/>
              <a:t>Day 9</a:t>
            </a:r>
            <a:endParaRPr b="1" sz="3900"/>
          </a:p>
        </p:txBody>
      </p:sp>
      <p:sp>
        <p:nvSpPr>
          <p:cNvPr id="188" name="Google Shape;188;p26"/>
          <p:cNvSpPr txBox="1"/>
          <p:nvPr>
            <p:ph idx="1" type="body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100"/>
              <a:t>Question of the Day</a:t>
            </a:r>
            <a:endParaRPr sz="2100"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100">
                <a:highlight>
                  <a:schemeClr val="accent1"/>
                </a:highlight>
              </a:rPr>
              <a:t>Should you nap?</a:t>
            </a:r>
            <a:endParaRPr sz="2100">
              <a:highlight>
                <a:schemeClr val="accent1"/>
              </a:highlight>
            </a:endParaRPr>
          </a:p>
          <a:p>
            <a:pPr indent="0" lvl="0" marL="45720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2100">
              <a:highlight>
                <a:schemeClr val="accent1"/>
              </a:highlight>
            </a:endParaRPr>
          </a:p>
        </p:txBody>
      </p:sp>
      <p:pic>
        <p:nvPicPr>
          <p:cNvPr descr="Dr. Kathleen Mackenzie, from New Bedford Public Schools, outlines the importance for students to get the proper amount of sleep for maximum success in the classroom." id="189" name="Google Shape;189;p26" title="Sleep On It: Sleep Tip 9 - Should You Nap?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05150" y="0"/>
            <a:ext cx="4438850" cy="3329138"/>
          </a:xfrm>
          <a:prstGeom prst="rect">
            <a:avLst/>
          </a:prstGeom>
          <a:noFill/>
          <a:ln>
            <a:noFill/>
          </a:ln>
        </p:spPr>
      </p:pic>
      <p:sp>
        <p:nvSpPr>
          <p:cNvPr id="190" name="Google Shape;190;p26"/>
          <p:cNvSpPr txBox="1"/>
          <p:nvPr/>
        </p:nvSpPr>
        <p:spPr>
          <a:xfrm>
            <a:off x="5508125" y="3308500"/>
            <a:ext cx="28329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chemeClr val="hlink"/>
                </a:solidFill>
                <a:hlinkClick r:id="rId5"/>
              </a:rPr>
              <a:t>Daily sleep log- English</a:t>
            </a:r>
            <a:endParaRPr sz="2000"/>
          </a:p>
        </p:txBody>
      </p:sp>
      <p:sp>
        <p:nvSpPr>
          <p:cNvPr id="191" name="Google Shape;191;p26"/>
          <p:cNvSpPr txBox="1"/>
          <p:nvPr/>
        </p:nvSpPr>
        <p:spPr>
          <a:xfrm>
            <a:off x="6325175" y="3708700"/>
            <a:ext cx="11988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chemeClr val="hlink"/>
                </a:solidFill>
                <a:latin typeface="Old Standard TT"/>
                <a:ea typeface="Old Standard TT"/>
                <a:cs typeface="Old Standard TT"/>
                <a:sym typeface="Old Standard TT"/>
                <a:hlinkClick r:id="rId6"/>
              </a:rPr>
              <a:t>Espanol</a:t>
            </a:r>
            <a:endParaRPr sz="2000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92" name="Google Shape;192;p26"/>
          <p:cNvSpPr txBox="1"/>
          <p:nvPr/>
        </p:nvSpPr>
        <p:spPr>
          <a:xfrm>
            <a:off x="6189725" y="4201300"/>
            <a:ext cx="14697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chemeClr val="hlink"/>
                </a:solidFill>
                <a:latin typeface="Old Standard TT"/>
                <a:ea typeface="Old Standard TT"/>
                <a:cs typeface="Old Standard TT"/>
                <a:sym typeface="Old Standard TT"/>
                <a:hlinkClick r:id="rId7"/>
              </a:rPr>
              <a:t>Portuguese</a:t>
            </a:r>
            <a:endParaRPr sz="2000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93" name="Google Shape;193;p26"/>
          <p:cNvSpPr txBox="1"/>
          <p:nvPr/>
        </p:nvSpPr>
        <p:spPr>
          <a:xfrm>
            <a:off x="6428225" y="4650900"/>
            <a:ext cx="9927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chemeClr val="hlink"/>
                </a:solidFill>
                <a:latin typeface="Old Standard TT"/>
                <a:ea typeface="Old Standard TT"/>
                <a:cs typeface="Old Standard TT"/>
                <a:sym typeface="Old Standard TT"/>
                <a:hlinkClick r:id="rId8"/>
              </a:rPr>
              <a:t>K'iche</a:t>
            </a:r>
            <a:endParaRPr sz="2000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7"/>
          <p:cNvSpPr txBox="1"/>
          <p:nvPr>
            <p:ph type="title"/>
          </p:nvPr>
        </p:nvSpPr>
        <p:spPr>
          <a:xfrm>
            <a:off x="311700" y="445025"/>
            <a:ext cx="4071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900"/>
              <a:t>Day 10</a:t>
            </a:r>
            <a:endParaRPr b="1" sz="3900"/>
          </a:p>
        </p:txBody>
      </p:sp>
      <p:sp>
        <p:nvSpPr>
          <p:cNvPr id="199" name="Google Shape;199;p27"/>
          <p:cNvSpPr txBox="1"/>
          <p:nvPr>
            <p:ph idx="1" type="body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100"/>
              <a:t>Question of the Day</a:t>
            </a:r>
            <a:endParaRPr sz="2100"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  <a:p>
            <a:pPr indent="0" lvl="0" marL="45720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100"/>
              <a:t>When is the brain most active, during the day or night?</a:t>
            </a:r>
            <a:endParaRPr sz="2500"/>
          </a:p>
        </p:txBody>
      </p:sp>
      <p:pic>
        <p:nvPicPr>
          <p:cNvPr descr="Dr. Kathleen Mackenzie, from New Bedford Public Schools, outlines the importance for students to get the proper amount of sleep for maximum success in the classroom." id="200" name="Google Shape;200;p27" title="Sleep On It: Sleep Tip 10 - Active Brain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42800" y="0"/>
            <a:ext cx="4101200" cy="3075900"/>
          </a:xfrm>
          <a:prstGeom prst="rect">
            <a:avLst/>
          </a:prstGeom>
          <a:noFill/>
          <a:ln>
            <a:noFill/>
          </a:ln>
        </p:spPr>
      </p:pic>
      <p:sp>
        <p:nvSpPr>
          <p:cNvPr id="201" name="Google Shape;201;p27"/>
          <p:cNvSpPr txBox="1"/>
          <p:nvPr/>
        </p:nvSpPr>
        <p:spPr>
          <a:xfrm>
            <a:off x="5699150" y="3210775"/>
            <a:ext cx="27885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chemeClr val="hlink"/>
                </a:solidFill>
                <a:latin typeface="Old Standard TT"/>
                <a:ea typeface="Old Standard TT"/>
                <a:cs typeface="Old Standard TT"/>
                <a:sym typeface="Old Standard TT"/>
                <a:hlinkClick r:id="rId5"/>
              </a:rPr>
              <a:t>Final Survey- English</a:t>
            </a:r>
            <a:endParaRPr sz="1800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202" name="Google Shape;202;p27"/>
          <p:cNvSpPr txBox="1"/>
          <p:nvPr/>
        </p:nvSpPr>
        <p:spPr>
          <a:xfrm>
            <a:off x="6463850" y="3703375"/>
            <a:ext cx="12591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chemeClr val="hlink"/>
                </a:solidFill>
                <a:latin typeface="Old Standard TT"/>
                <a:ea typeface="Old Standard TT"/>
                <a:cs typeface="Old Standard TT"/>
                <a:sym typeface="Old Standard TT"/>
                <a:hlinkClick r:id="rId6"/>
              </a:rPr>
              <a:t>Espanol</a:t>
            </a:r>
            <a:endParaRPr sz="2000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203" name="Google Shape;203;p27"/>
          <p:cNvSpPr txBox="1"/>
          <p:nvPr/>
        </p:nvSpPr>
        <p:spPr>
          <a:xfrm>
            <a:off x="6366500" y="4137950"/>
            <a:ext cx="14538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chemeClr val="hlink"/>
                </a:solidFill>
                <a:latin typeface="Old Standard TT"/>
                <a:ea typeface="Old Standard TT"/>
                <a:cs typeface="Old Standard TT"/>
                <a:sym typeface="Old Standard TT"/>
                <a:hlinkClick r:id="rId7"/>
              </a:rPr>
              <a:t>Portuguese</a:t>
            </a:r>
            <a:endParaRPr sz="2000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204" name="Google Shape;204;p27"/>
          <p:cNvSpPr txBox="1"/>
          <p:nvPr/>
        </p:nvSpPr>
        <p:spPr>
          <a:xfrm>
            <a:off x="6584150" y="4630550"/>
            <a:ext cx="10185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chemeClr val="hlink"/>
                </a:solidFill>
                <a:latin typeface="Old Standard TT"/>
                <a:ea typeface="Old Standard TT"/>
                <a:cs typeface="Old Standard TT"/>
                <a:sym typeface="Old Standard TT"/>
                <a:hlinkClick r:id="rId8"/>
              </a:rPr>
              <a:t>K'iche</a:t>
            </a:r>
            <a:endParaRPr sz="2000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" name="Google Shape;209;p28"/>
          <p:cNvPicPr preferRelativeResize="0"/>
          <p:nvPr/>
        </p:nvPicPr>
        <p:blipFill rotWithShape="1">
          <a:blip r:embed="rId3">
            <a:alphaModFix/>
          </a:blip>
          <a:srcRect b="0" l="622" r="612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10" name="Google Shape;210;p28"/>
          <p:cNvSpPr txBox="1"/>
          <p:nvPr>
            <p:ph idx="1" type="body"/>
          </p:nvPr>
        </p:nvSpPr>
        <p:spPr>
          <a:xfrm>
            <a:off x="1504925" y="3379800"/>
            <a:ext cx="6624000" cy="605100"/>
          </a:xfrm>
          <a:prstGeom prst="rect">
            <a:avLst/>
          </a:prstGeom>
          <a:solidFill>
            <a:srgbClr val="FF0000"/>
          </a:solidFill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/>
              <a:t>Congratulations!  You did it!  Thanks for </a:t>
            </a:r>
            <a:r>
              <a:rPr b="1" lang="en" sz="1900"/>
              <a:t>participating</a:t>
            </a:r>
            <a:r>
              <a:rPr b="1" lang="en" sz="1900"/>
              <a:t>!</a:t>
            </a:r>
            <a:endParaRPr b="1" sz="1900"/>
          </a:p>
        </p:txBody>
      </p:sp>
      <p:sp>
        <p:nvSpPr>
          <p:cNvPr id="211" name="Google Shape;211;p28"/>
          <p:cNvSpPr txBox="1"/>
          <p:nvPr/>
        </p:nvSpPr>
        <p:spPr>
          <a:xfrm>
            <a:off x="5117100" y="4088400"/>
            <a:ext cx="3363000" cy="554100"/>
          </a:xfrm>
          <a:prstGeom prst="rect">
            <a:avLst/>
          </a:prstGeom>
          <a:solidFill>
            <a:srgbClr val="F1C232"/>
          </a:solidFill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9 hours of </a:t>
            </a:r>
            <a:r>
              <a:rPr b="1" lang="en" sz="24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nightly sleep</a:t>
            </a:r>
            <a:endParaRPr b="1" sz="24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4"/>
          <p:cNvSpPr txBox="1"/>
          <p:nvPr>
            <p:ph type="title"/>
          </p:nvPr>
        </p:nvSpPr>
        <p:spPr>
          <a:xfrm>
            <a:off x="318000" y="1052700"/>
            <a:ext cx="8508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300" u="sng"/>
              <a:t>Sleep Challenge Overview:</a:t>
            </a:r>
            <a:endParaRPr b="1" sz="2300" u="sng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300" u="sng"/>
              <a:t>Step 1:</a:t>
            </a:r>
            <a:r>
              <a:rPr lang="en" sz="2300"/>
              <a:t> Take the pre-survey (it’s anonymous)</a:t>
            </a:r>
            <a:endParaRPr sz="2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300" u="sng"/>
              <a:t>Step 2:</a:t>
            </a:r>
            <a:r>
              <a:rPr lang="en" sz="2300"/>
              <a:t> Watch the 3.5 min. video “Sleep On It”</a:t>
            </a:r>
            <a:endParaRPr sz="2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300" u="sng"/>
              <a:t>Step 3:</a:t>
            </a:r>
            <a:r>
              <a:rPr lang="en" sz="2300"/>
              <a:t> Look at 1 slide each day for the 10 days of this challenge.  It includes a Question of the Day and a short video clip response.</a:t>
            </a:r>
            <a:endParaRPr sz="2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/>
              <a:t>Try one of the suggestions in the video or on the daily slide to improve your sleep. Record your sleep on the </a:t>
            </a:r>
            <a:r>
              <a:rPr lang="en" sz="2300"/>
              <a:t>daily</a:t>
            </a:r>
            <a:r>
              <a:rPr lang="en" sz="2300"/>
              <a:t> Google form.</a:t>
            </a:r>
            <a:endParaRPr sz="2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300" u="sng"/>
              <a:t>Step 4:</a:t>
            </a:r>
            <a:r>
              <a:rPr lang="en" sz="2300"/>
              <a:t> At the end of the challenge, take the post-challenge survey (also anonymous)</a:t>
            </a:r>
            <a:endParaRPr sz="2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/>
          <p:nvPr>
            <p:ph type="title"/>
          </p:nvPr>
        </p:nvSpPr>
        <p:spPr>
          <a:xfrm>
            <a:off x="1173525" y="-180475"/>
            <a:ext cx="65649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Step 1: Pre-Survey</a:t>
            </a:r>
            <a:endParaRPr/>
          </a:p>
        </p:txBody>
      </p:sp>
      <p:sp>
        <p:nvSpPr>
          <p:cNvPr id="73" name="Google Shape;73;p15"/>
          <p:cNvSpPr txBox="1"/>
          <p:nvPr/>
        </p:nvSpPr>
        <p:spPr>
          <a:xfrm>
            <a:off x="700575" y="1451075"/>
            <a:ext cx="75108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lt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Please take the survey below before moving ahead to the next slide</a:t>
            </a:r>
            <a:endParaRPr sz="2000">
              <a:solidFill>
                <a:schemeClr val="lt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74" name="Google Shape;74;p15"/>
          <p:cNvSpPr txBox="1"/>
          <p:nvPr/>
        </p:nvSpPr>
        <p:spPr>
          <a:xfrm>
            <a:off x="968450" y="2052425"/>
            <a:ext cx="7332300" cy="7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u="sng">
                <a:solidFill>
                  <a:schemeClr val="hlink"/>
                </a:solidFill>
                <a:latin typeface="Old Standard TT"/>
                <a:ea typeface="Old Standard TT"/>
                <a:cs typeface="Old Standard TT"/>
                <a:sym typeface="Old Standard TT"/>
                <a:hlinkClick r:id="rId3"/>
              </a:rPr>
              <a:t>Pre-Sleep Challenge Survey-English</a:t>
            </a:r>
            <a:endParaRPr sz="3500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75" name="Google Shape;75;p15"/>
          <p:cNvSpPr txBox="1"/>
          <p:nvPr/>
        </p:nvSpPr>
        <p:spPr>
          <a:xfrm>
            <a:off x="789825" y="2965825"/>
            <a:ext cx="7332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76" name="Google Shape;76;p15"/>
          <p:cNvSpPr txBox="1"/>
          <p:nvPr/>
        </p:nvSpPr>
        <p:spPr>
          <a:xfrm>
            <a:off x="3663225" y="2850325"/>
            <a:ext cx="1585500" cy="63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 u="sng">
                <a:solidFill>
                  <a:schemeClr val="hlink"/>
                </a:solidFill>
                <a:latin typeface="Old Standard TT"/>
                <a:ea typeface="Old Standard TT"/>
                <a:cs typeface="Old Standard TT"/>
                <a:sym typeface="Old Standard TT"/>
                <a:hlinkClick r:id="rId4"/>
              </a:rPr>
              <a:t>Espanol</a:t>
            </a:r>
            <a:endParaRPr sz="2900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77" name="Google Shape;77;p15"/>
          <p:cNvSpPr txBox="1"/>
          <p:nvPr/>
        </p:nvSpPr>
        <p:spPr>
          <a:xfrm>
            <a:off x="3566550" y="3556125"/>
            <a:ext cx="2010900" cy="63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 u="sng">
                <a:solidFill>
                  <a:schemeClr val="hlink"/>
                </a:solidFill>
                <a:latin typeface="Old Standard TT"/>
                <a:ea typeface="Old Standard TT"/>
                <a:cs typeface="Old Standard TT"/>
                <a:sym typeface="Old Standard TT"/>
                <a:hlinkClick r:id="rId5"/>
              </a:rPr>
              <a:t>Portuguese</a:t>
            </a:r>
            <a:endParaRPr sz="2900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78" name="Google Shape;78;p15"/>
          <p:cNvSpPr txBox="1"/>
          <p:nvPr/>
        </p:nvSpPr>
        <p:spPr>
          <a:xfrm>
            <a:off x="3792975" y="4261925"/>
            <a:ext cx="1326000" cy="63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 u="sng">
                <a:solidFill>
                  <a:schemeClr val="hlink"/>
                </a:solidFill>
                <a:latin typeface="Old Standard TT"/>
                <a:ea typeface="Old Standard TT"/>
                <a:cs typeface="Old Standard TT"/>
                <a:sym typeface="Old Standard TT"/>
                <a:hlinkClick r:id="rId6"/>
              </a:rPr>
              <a:t>K'iche</a:t>
            </a:r>
            <a:endParaRPr sz="2900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6"/>
          <p:cNvSpPr txBox="1"/>
          <p:nvPr>
            <p:ph type="title"/>
          </p:nvPr>
        </p:nvSpPr>
        <p:spPr>
          <a:xfrm>
            <a:off x="103425" y="181375"/>
            <a:ext cx="8811600" cy="921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Step 2: </a:t>
            </a:r>
            <a:r>
              <a:rPr lang="en" sz="3600"/>
              <a:t>Watch this 3 ½ minute video</a:t>
            </a:r>
            <a:endParaRPr sz="3600"/>
          </a:p>
        </p:txBody>
      </p:sp>
      <p:sp>
        <p:nvSpPr>
          <p:cNvPr id="84" name="Google Shape;84;p16"/>
          <p:cNvSpPr txBox="1"/>
          <p:nvPr/>
        </p:nvSpPr>
        <p:spPr>
          <a:xfrm>
            <a:off x="0" y="0"/>
            <a:ext cx="3000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https://youtu.be/5z1ew_kpaEw</a:t>
            </a:r>
            <a:endParaRPr/>
          </a:p>
        </p:txBody>
      </p:sp>
      <p:pic>
        <p:nvPicPr>
          <p:cNvPr descr="Dr. Kathleen Mackenzie, from New Bedford Public Schools, outlines the importance for students to get the proper amount of sleep for maximum success in the classroom." id="85" name="Google Shape;85;p16" title="NBPS - Sleep on It! PSA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1288238"/>
            <a:ext cx="4471166" cy="33533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Dr. Kathleen Mackenzie, from New Bedford Public Schools, outlines the importance for students to get the proper amount of sleep for maximum success in the classroom. (Spanish Speaking)" id="86" name="Google Shape;86;p16" title="NBPS - Sleep on it!  PSA  (Spanish)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572000" y="1250425"/>
            <a:ext cx="4572000" cy="3429000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6"/>
          <p:cNvSpPr txBox="1"/>
          <p:nvPr/>
        </p:nvSpPr>
        <p:spPr>
          <a:xfrm>
            <a:off x="1481388" y="4332275"/>
            <a:ext cx="1508400" cy="63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chemeClr val="lt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English</a:t>
            </a:r>
            <a:endParaRPr sz="2900">
              <a:solidFill>
                <a:schemeClr val="lt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88" name="Google Shape;88;p16"/>
          <p:cNvSpPr txBox="1"/>
          <p:nvPr/>
        </p:nvSpPr>
        <p:spPr>
          <a:xfrm>
            <a:off x="6184313" y="4332275"/>
            <a:ext cx="1508400" cy="63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chemeClr val="lt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Espanol</a:t>
            </a:r>
            <a:endParaRPr sz="2900">
              <a:solidFill>
                <a:schemeClr val="lt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7"/>
          <p:cNvSpPr txBox="1"/>
          <p:nvPr>
            <p:ph type="title"/>
          </p:nvPr>
        </p:nvSpPr>
        <p:spPr>
          <a:xfrm>
            <a:off x="512700" y="581000"/>
            <a:ext cx="8118600" cy="3583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5500"/>
              <a:t> Step 3: Do the following, each day of the challenge</a:t>
            </a:r>
            <a:endParaRPr sz="55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AutoNum type="arabicPeriod"/>
            </a:pPr>
            <a:r>
              <a:rPr lang="en" sz="2300"/>
              <a:t>Look at 1 slide per day.  Each slide includes a Question of the Day and a short video clip response.</a:t>
            </a:r>
            <a:endParaRPr sz="23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AutoNum type="arabicPeriod"/>
            </a:pPr>
            <a:r>
              <a:rPr lang="en" sz="2300"/>
              <a:t>Try a suggestion in the original video or on the daily slide to improve your sleep</a:t>
            </a:r>
            <a:endParaRPr sz="2300"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AutoNum type="arabicPeriod"/>
            </a:pPr>
            <a:r>
              <a:rPr lang="en" sz="2300"/>
              <a:t>Record you sleep on the daily Google form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8"/>
          <p:cNvSpPr txBox="1"/>
          <p:nvPr>
            <p:ph type="title"/>
          </p:nvPr>
        </p:nvSpPr>
        <p:spPr>
          <a:xfrm>
            <a:off x="311700" y="445025"/>
            <a:ext cx="4071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900"/>
              <a:t>Day 1</a:t>
            </a:r>
            <a:endParaRPr b="1" sz="3900"/>
          </a:p>
        </p:txBody>
      </p:sp>
      <p:sp>
        <p:nvSpPr>
          <p:cNvPr id="99" name="Google Shape;99;p18"/>
          <p:cNvSpPr txBox="1"/>
          <p:nvPr>
            <p:ph idx="1" type="body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2100"/>
              <a:t>Question of the Day</a:t>
            </a:r>
            <a:endParaRPr b="1" sz="2100"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  <a:p>
            <a:pPr indent="0" lvl="0" marL="45720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100">
                <a:highlight>
                  <a:schemeClr val="accent1"/>
                </a:highlight>
              </a:rPr>
              <a:t>How many hours do you need to be in bed to get </a:t>
            </a:r>
            <a:r>
              <a:rPr lang="en" sz="2100" u="sng">
                <a:highlight>
                  <a:schemeClr val="accent1"/>
                </a:highlight>
              </a:rPr>
              <a:t>at least</a:t>
            </a:r>
            <a:r>
              <a:rPr lang="en" sz="2100">
                <a:highlight>
                  <a:schemeClr val="accent1"/>
                </a:highlight>
              </a:rPr>
              <a:t> 9 hours of sleep?</a:t>
            </a:r>
            <a:endParaRPr sz="2100">
              <a:highlight>
                <a:schemeClr val="accent1"/>
              </a:highlight>
            </a:endParaRPr>
          </a:p>
          <a:p>
            <a:pPr indent="0" lvl="0" marL="45720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100">
              <a:highlight>
                <a:schemeClr val="accent1"/>
              </a:highlight>
            </a:endParaRPr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100">
                <a:highlight>
                  <a:schemeClr val="accent1"/>
                </a:highlight>
              </a:rPr>
              <a:t>      </a:t>
            </a:r>
            <a:endParaRPr sz="2100">
              <a:highlight>
                <a:schemeClr val="accent1"/>
              </a:highlight>
            </a:endParaRPr>
          </a:p>
        </p:txBody>
      </p:sp>
      <p:sp>
        <p:nvSpPr>
          <p:cNvPr id="100" name="Google Shape;100;p18"/>
          <p:cNvSpPr txBox="1"/>
          <p:nvPr/>
        </p:nvSpPr>
        <p:spPr>
          <a:xfrm>
            <a:off x="5615200" y="3217925"/>
            <a:ext cx="28329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chemeClr val="hlink"/>
                </a:solidFill>
                <a:hlinkClick r:id="rId3"/>
              </a:rPr>
              <a:t>Daily sleep log- English</a:t>
            </a:r>
            <a:endParaRPr sz="2000"/>
          </a:p>
        </p:txBody>
      </p:sp>
      <p:pic>
        <p:nvPicPr>
          <p:cNvPr descr="Dr. Kathleen Mackenzie, from New Bedford Public Schools, outlines the importance for students to get the proper amount of sleep for maximum success in the classroom." id="101" name="Google Shape;101;p18" title="Sleep On It: Sleep Tip 1 - How Many Hours in Bed?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919300" y="0"/>
            <a:ext cx="4224700" cy="3168525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18"/>
          <p:cNvSpPr txBox="1"/>
          <p:nvPr/>
        </p:nvSpPr>
        <p:spPr>
          <a:xfrm>
            <a:off x="6432250" y="3618125"/>
            <a:ext cx="11988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chemeClr val="hlink"/>
                </a:solidFill>
                <a:latin typeface="Old Standard TT"/>
                <a:ea typeface="Old Standard TT"/>
                <a:cs typeface="Old Standard TT"/>
                <a:sym typeface="Old Standard TT"/>
                <a:hlinkClick r:id="rId6"/>
              </a:rPr>
              <a:t>Espanol</a:t>
            </a:r>
            <a:endParaRPr sz="2000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03" name="Google Shape;103;p18"/>
          <p:cNvSpPr txBox="1"/>
          <p:nvPr/>
        </p:nvSpPr>
        <p:spPr>
          <a:xfrm>
            <a:off x="6296800" y="4110725"/>
            <a:ext cx="14697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chemeClr val="hlink"/>
                </a:solidFill>
                <a:latin typeface="Old Standard TT"/>
                <a:ea typeface="Old Standard TT"/>
                <a:cs typeface="Old Standard TT"/>
                <a:sym typeface="Old Standard TT"/>
                <a:hlinkClick r:id="rId7"/>
              </a:rPr>
              <a:t>Portuguese</a:t>
            </a:r>
            <a:endParaRPr sz="2000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04" name="Google Shape;104;p18"/>
          <p:cNvSpPr txBox="1"/>
          <p:nvPr/>
        </p:nvSpPr>
        <p:spPr>
          <a:xfrm>
            <a:off x="6535300" y="4560325"/>
            <a:ext cx="9927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chemeClr val="hlink"/>
                </a:solidFill>
                <a:latin typeface="Old Standard TT"/>
                <a:ea typeface="Old Standard TT"/>
                <a:cs typeface="Old Standard TT"/>
                <a:sym typeface="Old Standard TT"/>
                <a:hlinkClick r:id="rId8"/>
              </a:rPr>
              <a:t>K'iche</a:t>
            </a:r>
            <a:endParaRPr sz="2000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9"/>
          <p:cNvSpPr txBox="1"/>
          <p:nvPr>
            <p:ph type="title"/>
          </p:nvPr>
        </p:nvSpPr>
        <p:spPr>
          <a:xfrm>
            <a:off x="311700" y="445025"/>
            <a:ext cx="4071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900"/>
              <a:t>Day 2</a:t>
            </a:r>
            <a:endParaRPr b="1" sz="3900"/>
          </a:p>
        </p:txBody>
      </p:sp>
      <p:sp>
        <p:nvSpPr>
          <p:cNvPr id="110" name="Google Shape;110;p19"/>
          <p:cNvSpPr txBox="1"/>
          <p:nvPr>
            <p:ph idx="1" type="body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2100"/>
              <a:t>Question of the Day</a:t>
            </a:r>
            <a:endParaRPr b="1" sz="2100"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  <a:p>
            <a:pPr indent="0" lvl="0" marL="45720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100"/>
              <a:t>You can be more creative and solve almost any problem by doing this one thing.  What is it</a:t>
            </a:r>
            <a:r>
              <a:rPr lang="en" sz="2100"/>
              <a:t>?</a:t>
            </a:r>
            <a:endParaRPr sz="2500"/>
          </a:p>
        </p:txBody>
      </p:sp>
      <p:pic>
        <p:nvPicPr>
          <p:cNvPr descr="Dr. Kathleen Mackenzie, from New Bedford Public Schools, outlines the importance for students to get the proper amount of sleep for maximum success in the classroom." id="111" name="Google Shape;111;p19" title="Sleep On It: Sleep Tip 2 - Solve Problems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05150" y="0"/>
            <a:ext cx="4438850" cy="3329138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19"/>
          <p:cNvSpPr txBox="1"/>
          <p:nvPr/>
        </p:nvSpPr>
        <p:spPr>
          <a:xfrm>
            <a:off x="5156400" y="4168675"/>
            <a:ext cx="3000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19"/>
          <p:cNvSpPr txBox="1"/>
          <p:nvPr/>
        </p:nvSpPr>
        <p:spPr>
          <a:xfrm>
            <a:off x="5615200" y="3217925"/>
            <a:ext cx="28329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chemeClr val="hlink"/>
                </a:solidFill>
                <a:hlinkClick r:id="rId5"/>
              </a:rPr>
              <a:t>Daily sleep log- English</a:t>
            </a:r>
            <a:endParaRPr sz="2000"/>
          </a:p>
        </p:txBody>
      </p:sp>
      <p:sp>
        <p:nvSpPr>
          <p:cNvPr id="114" name="Google Shape;114;p19"/>
          <p:cNvSpPr txBox="1"/>
          <p:nvPr/>
        </p:nvSpPr>
        <p:spPr>
          <a:xfrm>
            <a:off x="6432250" y="3618125"/>
            <a:ext cx="11988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chemeClr val="hlink"/>
                </a:solidFill>
                <a:latin typeface="Old Standard TT"/>
                <a:ea typeface="Old Standard TT"/>
                <a:cs typeface="Old Standard TT"/>
                <a:sym typeface="Old Standard TT"/>
                <a:hlinkClick r:id="rId6"/>
              </a:rPr>
              <a:t>Espanol</a:t>
            </a:r>
            <a:endParaRPr sz="2000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15" name="Google Shape;115;p19"/>
          <p:cNvSpPr txBox="1"/>
          <p:nvPr/>
        </p:nvSpPr>
        <p:spPr>
          <a:xfrm>
            <a:off x="6296800" y="4110725"/>
            <a:ext cx="14697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chemeClr val="hlink"/>
                </a:solidFill>
                <a:latin typeface="Old Standard TT"/>
                <a:ea typeface="Old Standard TT"/>
                <a:cs typeface="Old Standard TT"/>
                <a:sym typeface="Old Standard TT"/>
                <a:hlinkClick r:id="rId7"/>
              </a:rPr>
              <a:t>Portuguese</a:t>
            </a:r>
            <a:endParaRPr sz="2000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16" name="Google Shape;116;p19"/>
          <p:cNvSpPr txBox="1"/>
          <p:nvPr/>
        </p:nvSpPr>
        <p:spPr>
          <a:xfrm>
            <a:off x="6535300" y="4560325"/>
            <a:ext cx="9927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chemeClr val="hlink"/>
                </a:solidFill>
                <a:latin typeface="Old Standard TT"/>
                <a:ea typeface="Old Standard TT"/>
                <a:cs typeface="Old Standard TT"/>
                <a:sym typeface="Old Standard TT"/>
                <a:hlinkClick r:id="rId8"/>
              </a:rPr>
              <a:t>K'iche</a:t>
            </a:r>
            <a:endParaRPr sz="2000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0"/>
          <p:cNvSpPr txBox="1"/>
          <p:nvPr>
            <p:ph type="title"/>
          </p:nvPr>
        </p:nvSpPr>
        <p:spPr>
          <a:xfrm>
            <a:off x="311700" y="445025"/>
            <a:ext cx="4071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900"/>
              <a:t>Day 3</a:t>
            </a:r>
            <a:endParaRPr b="1" sz="3900"/>
          </a:p>
        </p:txBody>
      </p:sp>
      <p:sp>
        <p:nvSpPr>
          <p:cNvPr id="122" name="Google Shape;122;p20"/>
          <p:cNvSpPr txBox="1"/>
          <p:nvPr>
            <p:ph idx="1" type="body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2100"/>
              <a:t>Question of the Day</a:t>
            </a:r>
            <a:endParaRPr b="1" sz="2100"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  <a:p>
            <a:pPr indent="0" lvl="0" marL="45720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100"/>
              <a:t>How can the brain “see” the outside world if it is inside your skull?</a:t>
            </a:r>
            <a:endParaRPr sz="2500"/>
          </a:p>
        </p:txBody>
      </p:sp>
      <p:pic>
        <p:nvPicPr>
          <p:cNvPr descr="Dr. Kathleen Mackenzie, from New Bedford Public Schools, outlines the importance for students to get the proper amount of sleep for maximum success in the classroom." id="123" name="Google Shape;123;p20" title="Sleep On It: Sleep Tip 3 - How Can the Brain See?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05149" y="0"/>
            <a:ext cx="4438850" cy="3329144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Google Shape;124;p20"/>
          <p:cNvSpPr txBox="1"/>
          <p:nvPr/>
        </p:nvSpPr>
        <p:spPr>
          <a:xfrm>
            <a:off x="5615200" y="3217925"/>
            <a:ext cx="28329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chemeClr val="hlink"/>
                </a:solidFill>
                <a:hlinkClick r:id="rId5"/>
              </a:rPr>
              <a:t>Daily sleep log- English</a:t>
            </a:r>
            <a:endParaRPr sz="2000"/>
          </a:p>
        </p:txBody>
      </p:sp>
      <p:sp>
        <p:nvSpPr>
          <p:cNvPr id="125" name="Google Shape;125;p20"/>
          <p:cNvSpPr txBox="1"/>
          <p:nvPr/>
        </p:nvSpPr>
        <p:spPr>
          <a:xfrm>
            <a:off x="6432250" y="3618125"/>
            <a:ext cx="11988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chemeClr val="hlink"/>
                </a:solidFill>
                <a:latin typeface="Old Standard TT"/>
                <a:ea typeface="Old Standard TT"/>
                <a:cs typeface="Old Standard TT"/>
                <a:sym typeface="Old Standard TT"/>
                <a:hlinkClick r:id="rId6"/>
              </a:rPr>
              <a:t>Espanol</a:t>
            </a:r>
            <a:endParaRPr sz="2000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26" name="Google Shape;126;p20"/>
          <p:cNvSpPr txBox="1"/>
          <p:nvPr/>
        </p:nvSpPr>
        <p:spPr>
          <a:xfrm>
            <a:off x="6296800" y="4110725"/>
            <a:ext cx="14697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chemeClr val="hlink"/>
                </a:solidFill>
                <a:latin typeface="Old Standard TT"/>
                <a:ea typeface="Old Standard TT"/>
                <a:cs typeface="Old Standard TT"/>
                <a:sym typeface="Old Standard TT"/>
                <a:hlinkClick r:id="rId7"/>
              </a:rPr>
              <a:t>Portuguese</a:t>
            </a:r>
            <a:endParaRPr sz="2000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27" name="Google Shape;127;p20"/>
          <p:cNvSpPr txBox="1"/>
          <p:nvPr/>
        </p:nvSpPr>
        <p:spPr>
          <a:xfrm>
            <a:off x="6535300" y="4560325"/>
            <a:ext cx="9927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chemeClr val="hlink"/>
                </a:solidFill>
                <a:latin typeface="Old Standard TT"/>
                <a:ea typeface="Old Standard TT"/>
                <a:cs typeface="Old Standard TT"/>
                <a:sym typeface="Old Standard TT"/>
                <a:hlinkClick r:id="rId8"/>
              </a:rPr>
              <a:t>K'iche</a:t>
            </a:r>
            <a:endParaRPr sz="2000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1"/>
          <p:cNvSpPr txBox="1"/>
          <p:nvPr>
            <p:ph type="title"/>
          </p:nvPr>
        </p:nvSpPr>
        <p:spPr>
          <a:xfrm>
            <a:off x="311700" y="445025"/>
            <a:ext cx="4071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900"/>
              <a:t>Day 4</a:t>
            </a:r>
            <a:endParaRPr b="1" sz="3900"/>
          </a:p>
        </p:txBody>
      </p:sp>
      <p:sp>
        <p:nvSpPr>
          <p:cNvPr id="133" name="Google Shape;133;p21"/>
          <p:cNvSpPr txBox="1"/>
          <p:nvPr>
            <p:ph idx="1" type="body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100"/>
              <a:t>Question of the Day</a:t>
            </a:r>
            <a:endParaRPr sz="2100"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100">
                <a:highlight>
                  <a:schemeClr val="accent1"/>
                </a:highlight>
              </a:rPr>
              <a:t>How can you make your own sleep aid?</a:t>
            </a:r>
            <a:endParaRPr sz="2100">
              <a:highlight>
                <a:schemeClr val="accent1"/>
              </a:highlight>
            </a:endParaRPr>
          </a:p>
          <a:p>
            <a:pPr indent="0" lvl="0" marL="45720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2100">
              <a:highlight>
                <a:schemeClr val="accent1"/>
              </a:highlight>
            </a:endParaRPr>
          </a:p>
        </p:txBody>
      </p:sp>
      <p:pic>
        <p:nvPicPr>
          <p:cNvPr descr="Dr. Kathleen Mackenzie, from New Bedford Public Schools, outlines the importance for students to get the proper amount of sleep for maximum success in the classroom." id="134" name="Google Shape;134;p21" title="Sleep On It: Sleep Tip 4 - Make Your Own Sleep Aid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14392" y="0"/>
            <a:ext cx="4529610" cy="3397200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21"/>
          <p:cNvSpPr txBox="1"/>
          <p:nvPr/>
        </p:nvSpPr>
        <p:spPr>
          <a:xfrm>
            <a:off x="5615200" y="3308500"/>
            <a:ext cx="28329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chemeClr val="hlink"/>
                </a:solidFill>
                <a:hlinkClick r:id="rId5"/>
              </a:rPr>
              <a:t>Daily sleep log- English</a:t>
            </a:r>
            <a:endParaRPr sz="2000"/>
          </a:p>
        </p:txBody>
      </p:sp>
      <p:sp>
        <p:nvSpPr>
          <p:cNvPr id="136" name="Google Shape;136;p21"/>
          <p:cNvSpPr txBox="1"/>
          <p:nvPr/>
        </p:nvSpPr>
        <p:spPr>
          <a:xfrm>
            <a:off x="6432250" y="3708700"/>
            <a:ext cx="11988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chemeClr val="hlink"/>
                </a:solidFill>
                <a:latin typeface="Old Standard TT"/>
                <a:ea typeface="Old Standard TT"/>
                <a:cs typeface="Old Standard TT"/>
                <a:sym typeface="Old Standard TT"/>
                <a:hlinkClick r:id="rId6"/>
              </a:rPr>
              <a:t>Espanol</a:t>
            </a:r>
            <a:endParaRPr sz="2000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37" name="Google Shape;137;p21"/>
          <p:cNvSpPr txBox="1"/>
          <p:nvPr/>
        </p:nvSpPr>
        <p:spPr>
          <a:xfrm>
            <a:off x="6296800" y="4201300"/>
            <a:ext cx="14697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chemeClr val="hlink"/>
                </a:solidFill>
                <a:latin typeface="Old Standard TT"/>
                <a:ea typeface="Old Standard TT"/>
                <a:cs typeface="Old Standard TT"/>
                <a:sym typeface="Old Standard TT"/>
                <a:hlinkClick r:id="rId7"/>
              </a:rPr>
              <a:t>Portuguese</a:t>
            </a:r>
            <a:endParaRPr sz="2000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38" name="Google Shape;138;p21"/>
          <p:cNvSpPr txBox="1"/>
          <p:nvPr/>
        </p:nvSpPr>
        <p:spPr>
          <a:xfrm>
            <a:off x="6535300" y="4650900"/>
            <a:ext cx="9927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>
                <a:solidFill>
                  <a:schemeClr val="hlink"/>
                </a:solidFill>
                <a:latin typeface="Old Standard TT"/>
                <a:ea typeface="Old Standard TT"/>
                <a:cs typeface="Old Standard TT"/>
                <a:sym typeface="Old Standard TT"/>
                <a:hlinkClick r:id="rId8"/>
              </a:rPr>
              <a:t>K'iche</a:t>
            </a:r>
            <a:endParaRPr sz="2000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